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334" r:id="rId2"/>
    <p:sldId id="258" r:id="rId3"/>
    <p:sldId id="260" r:id="rId4"/>
    <p:sldId id="262" r:id="rId5"/>
    <p:sldId id="263" r:id="rId6"/>
    <p:sldId id="264" r:id="rId7"/>
    <p:sldId id="265" r:id="rId8"/>
    <p:sldId id="266" r:id="rId9"/>
    <p:sldId id="267" r:id="rId10"/>
    <p:sldId id="268" r:id="rId11"/>
    <p:sldId id="270" r:id="rId12"/>
    <p:sldId id="269" r:id="rId13"/>
    <p:sldId id="271" r:id="rId14"/>
    <p:sldId id="272" r:id="rId15"/>
    <p:sldId id="273" r:id="rId16"/>
    <p:sldId id="274" r:id="rId17"/>
    <p:sldId id="275" r:id="rId18"/>
    <p:sldId id="276" r:id="rId19"/>
    <p:sldId id="277" r:id="rId20"/>
    <p:sldId id="333" r:id="rId21"/>
    <p:sldId id="278" r:id="rId22"/>
    <p:sldId id="279" r:id="rId23"/>
    <p:sldId id="320" r:id="rId24"/>
    <p:sldId id="281" r:id="rId25"/>
    <p:sldId id="282" r:id="rId26"/>
    <p:sldId id="283" r:id="rId27"/>
    <p:sldId id="284" r:id="rId28"/>
    <p:sldId id="286" r:id="rId29"/>
    <p:sldId id="317" r:id="rId30"/>
    <p:sldId id="318" r:id="rId31"/>
    <p:sldId id="31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1"/>
    <p:restoredTop sz="94662"/>
  </p:normalViewPr>
  <p:slideViewPr>
    <p:cSldViewPr snapToGrid="0" snapToObjects="1">
      <p:cViewPr varScale="1">
        <p:scale>
          <a:sx n="153" d="100"/>
          <a:sy n="153" d="100"/>
        </p:scale>
        <p:origin x="60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4DCCD1-85D7-C640-B524-2569F307A737}" type="datetimeFigureOut">
              <a:rPr lang="en-US" smtClean="0"/>
              <a:t>4/11/16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F9F149-91EF-EE46-9913-20952792B6FD}" type="slidenum">
              <a:rPr lang="en-US" smtClean="0"/>
              <a:t>‹#›</a:t>
            </a:fld>
            <a:endParaRPr lang="en-US"/>
          </a:p>
        </p:txBody>
      </p:sp>
    </p:spTree>
    <p:extLst>
      <p:ext uri="{BB962C8B-B14F-4D97-AF65-F5344CB8AC3E}">
        <p14:creationId xmlns:p14="http://schemas.microsoft.com/office/powerpoint/2010/main" val="1015653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F9F149-91EF-EE46-9913-20952792B6FD}" type="slidenum">
              <a:rPr lang="en-US" smtClean="0"/>
              <a:t>2</a:t>
            </a:fld>
            <a:endParaRPr lang="en-US"/>
          </a:p>
        </p:txBody>
      </p:sp>
    </p:spTree>
    <p:extLst>
      <p:ext uri="{BB962C8B-B14F-4D97-AF65-F5344CB8AC3E}">
        <p14:creationId xmlns:p14="http://schemas.microsoft.com/office/powerpoint/2010/main" val="1880852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4E855B-3673-2048-A764-AE88CE62A8D8}" type="datetimeFigureOut">
              <a:rPr lang="en-US" smtClean="0"/>
              <a:t>4/11/16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C2B5B-981B-4C46-8EFF-4EA773093CD5}" type="slidenum">
              <a:rPr lang="en-US" smtClean="0"/>
              <a:t>‹#›</a:t>
            </a:fld>
            <a:endParaRPr lang="en-US"/>
          </a:p>
        </p:txBody>
      </p:sp>
    </p:spTree>
    <p:extLst>
      <p:ext uri="{BB962C8B-B14F-4D97-AF65-F5344CB8AC3E}">
        <p14:creationId xmlns:p14="http://schemas.microsoft.com/office/powerpoint/2010/main" val="1893228668"/>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4E855B-3673-2048-A764-AE88CE62A8D8}" type="datetimeFigureOut">
              <a:rPr lang="en-US" smtClean="0"/>
              <a:t>4/11/16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C2B5B-981B-4C46-8EFF-4EA773093CD5}" type="slidenum">
              <a:rPr lang="en-US" smtClean="0"/>
              <a:t>‹#›</a:t>
            </a:fld>
            <a:endParaRPr lang="en-US"/>
          </a:p>
        </p:txBody>
      </p:sp>
    </p:spTree>
    <p:extLst>
      <p:ext uri="{BB962C8B-B14F-4D97-AF65-F5344CB8AC3E}">
        <p14:creationId xmlns:p14="http://schemas.microsoft.com/office/powerpoint/2010/main" val="804174151"/>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4E855B-3673-2048-A764-AE88CE62A8D8}" type="datetimeFigureOut">
              <a:rPr lang="en-US" smtClean="0"/>
              <a:t>4/11/16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C2B5B-981B-4C46-8EFF-4EA773093CD5}" type="slidenum">
              <a:rPr lang="en-US" smtClean="0"/>
              <a:t>‹#›</a:t>
            </a:fld>
            <a:endParaRPr lang="en-US"/>
          </a:p>
        </p:txBody>
      </p:sp>
    </p:spTree>
    <p:extLst>
      <p:ext uri="{BB962C8B-B14F-4D97-AF65-F5344CB8AC3E}">
        <p14:creationId xmlns:p14="http://schemas.microsoft.com/office/powerpoint/2010/main" val="1640365286"/>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4E855B-3673-2048-A764-AE88CE62A8D8}" type="datetimeFigureOut">
              <a:rPr lang="en-US" smtClean="0"/>
              <a:t>4/11/16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C2B5B-981B-4C46-8EFF-4EA773093CD5}" type="slidenum">
              <a:rPr lang="en-US" smtClean="0"/>
              <a:t>‹#›</a:t>
            </a:fld>
            <a:endParaRPr lang="en-US"/>
          </a:p>
        </p:txBody>
      </p:sp>
    </p:spTree>
    <p:extLst>
      <p:ext uri="{BB962C8B-B14F-4D97-AF65-F5344CB8AC3E}">
        <p14:creationId xmlns:p14="http://schemas.microsoft.com/office/powerpoint/2010/main" val="1445285685"/>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4E855B-3673-2048-A764-AE88CE62A8D8}" type="datetimeFigureOut">
              <a:rPr lang="en-US" smtClean="0"/>
              <a:t>4/11/16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C2B5B-981B-4C46-8EFF-4EA773093CD5}" type="slidenum">
              <a:rPr lang="en-US" smtClean="0"/>
              <a:t>‹#›</a:t>
            </a:fld>
            <a:endParaRPr lang="en-US"/>
          </a:p>
        </p:txBody>
      </p:sp>
    </p:spTree>
    <p:extLst>
      <p:ext uri="{BB962C8B-B14F-4D97-AF65-F5344CB8AC3E}">
        <p14:creationId xmlns:p14="http://schemas.microsoft.com/office/powerpoint/2010/main" val="1456625920"/>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4E855B-3673-2048-A764-AE88CE62A8D8}" type="datetimeFigureOut">
              <a:rPr lang="en-US" smtClean="0"/>
              <a:t>4/11/16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5C2B5B-981B-4C46-8EFF-4EA773093CD5}" type="slidenum">
              <a:rPr lang="en-US" smtClean="0"/>
              <a:t>‹#›</a:t>
            </a:fld>
            <a:endParaRPr lang="en-US"/>
          </a:p>
        </p:txBody>
      </p:sp>
    </p:spTree>
    <p:extLst>
      <p:ext uri="{BB962C8B-B14F-4D97-AF65-F5344CB8AC3E}">
        <p14:creationId xmlns:p14="http://schemas.microsoft.com/office/powerpoint/2010/main" val="198261640"/>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4E855B-3673-2048-A764-AE88CE62A8D8}" type="datetimeFigureOut">
              <a:rPr lang="en-US" smtClean="0"/>
              <a:t>4/11/16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5C2B5B-981B-4C46-8EFF-4EA773093CD5}" type="slidenum">
              <a:rPr lang="en-US" smtClean="0"/>
              <a:t>‹#›</a:t>
            </a:fld>
            <a:endParaRPr lang="en-US"/>
          </a:p>
        </p:txBody>
      </p:sp>
    </p:spTree>
    <p:extLst>
      <p:ext uri="{BB962C8B-B14F-4D97-AF65-F5344CB8AC3E}">
        <p14:creationId xmlns:p14="http://schemas.microsoft.com/office/powerpoint/2010/main" val="1436246983"/>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4E855B-3673-2048-A764-AE88CE62A8D8}" type="datetimeFigureOut">
              <a:rPr lang="en-US" smtClean="0"/>
              <a:t>4/11/16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5C2B5B-981B-4C46-8EFF-4EA773093CD5}" type="slidenum">
              <a:rPr lang="en-US" smtClean="0"/>
              <a:t>‹#›</a:t>
            </a:fld>
            <a:endParaRPr lang="en-US"/>
          </a:p>
        </p:txBody>
      </p:sp>
    </p:spTree>
    <p:extLst>
      <p:ext uri="{BB962C8B-B14F-4D97-AF65-F5344CB8AC3E}">
        <p14:creationId xmlns:p14="http://schemas.microsoft.com/office/powerpoint/2010/main" val="1286851001"/>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4E855B-3673-2048-A764-AE88CE62A8D8}" type="datetimeFigureOut">
              <a:rPr lang="en-US" smtClean="0"/>
              <a:t>4/11/16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5C2B5B-981B-4C46-8EFF-4EA773093CD5}" type="slidenum">
              <a:rPr lang="en-US" smtClean="0"/>
              <a:t>‹#›</a:t>
            </a:fld>
            <a:endParaRPr lang="en-US"/>
          </a:p>
        </p:txBody>
      </p:sp>
    </p:spTree>
    <p:extLst>
      <p:ext uri="{BB962C8B-B14F-4D97-AF65-F5344CB8AC3E}">
        <p14:creationId xmlns:p14="http://schemas.microsoft.com/office/powerpoint/2010/main" val="796964870"/>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4E855B-3673-2048-A764-AE88CE62A8D8}" type="datetimeFigureOut">
              <a:rPr lang="en-US" smtClean="0"/>
              <a:t>4/11/16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5C2B5B-981B-4C46-8EFF-4EA773093CD5}" type="slidenum">
              <a:rPr lang="en-US" smtClean="0"/>
              <a:t>‹#›</a:t>
            </a:fld>
            <a:endParaRPr lang="en-US"/>
          </a:p>
        </p:txBody>
      </p:sp>
    </p:spTree>
    <p:extLst>
      <p:ext uri="{BB962C8B-B14F-4D97-AF65-F5344CB8AC3E}">
        <p14:creationId xmlns:p14="http://schemas.microsoft.com/office/powerpoint/2010/main" val="733063751"/>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4E855B-3673-2048-A764-AE88CE62A8D8}" type="datetimeFigureOut">
              <a:rPr lang="en-US" smtClean="0"/>
              <a:t>4/11/16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5C2B5B-981B-4C46-8EFF-4EA773093CD5}" type="slidenum">
              <a:rPr lang="en-US" smtClean="0"/>
              <a:t>‹#›</a:t>
            </a:fld>
            <a:endParaRPr lang="en-US"/>
          </a:p>
        </p:txBody>
      </p:sp>
    </p:spTree>
    <p:extLst>
      <p:ext uri="{BB962C8B-B14F-4D97-AF65-F5344CB8AC3E}">
        <p14:creationId xmlns:p14="http://schemas.microsoft.com/office/powerpoint/2010/main" val="488780218"/>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4E855B-3673-2048-A764-AE88CE62A8D8}" type="datetimeFigureOut">
              <a:rPr lang="en-US" smtClean="0"/>
              <a:t>4/11/16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5C2B5B-981B-4C46-8EFF-4EA773093CD5}" type="slidenum">
              <a:rPr lang="en-US" smtClean="0"/>
              <a:t>‹#›</a:t>
            </a:fld>
            <a:endParaRPr lang="en-US"/>
          </a:p>
        </p:txBody>
      </p:sp>
    </p:spTree>
    <p:extLst>
      <p:ext uri="{BB962C8B-B14F-4D97-AF65-F5344CB8AC3E}">
        <p14:creationId xmlns:p14="http://schemas.microsoft.com/office/powerpoint/2010/main" val="632206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000213"/>
      </p:ext>
    </p:extLst>
  </p:cSld>
  <p:clrMapOvr>
    <a:masterClrMapping/>
  </p:clrMapOvr>
  <p:transition advClick="0" advTm="2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500" y="0"/>
            <a:ext cx="10284663" cy="6858000"/>
          </a:xfrm>
          <a:prstGeom prst="rect">
            <a:avLst/>
          </a:prstGeom>
        </p:spPr>
      </p:pic>
    </p:spTree>
    <p:extLst>
      <p:ext uri="{BB962C8B-B14F-4D97-AF65-F5344CB8AC3E}">
        <p14:creationId xmlns:p14="http://schemas.microsoft.com/office/powerpoint/2010/main" val="972251445"/>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 y="0"/>
            <a:ext cx="10558153" cy="6858000"/>
          </a:xfrm>
          <a:prstGeom prst="rect">
            <a:avLst/>
          </a:prstGeom>
        </p:spPr>
      </p:pic>
    </p:spTree>
    <p:extLst>
      <p:ext uri="{BB962C8B-B14F-4D97-AF65-F5344CB8AC3E}">
        <p14:creationId xmlns:p14="http://schemas.microsoft.com/office/powerpoint/2010/main" val="651782945"/>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500" y="0"/>
            <a:ext cx="10284663" cy="6858000"/>
          </a:xfrm>
          <a:prstGeom prst="rect">
            <a:avLst/>
          </a:prstGeom>
        </p:spPr>
      </p:pic>
    </p:spTree>
    <p:extLst>
      <p:ext uri="{BB962C8B-B14F-4D97-AF65-F5344CB8AC3E}">
        <p14:creationId xmlns:p14="http://schemas.microsoft.com/office/powerpoint/2010/main" val="759804683"/>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28800" y="0"/>
            <a:ext cx="8528886" cy="6858000"/>
          </a:xfrm>
          <a:prstGeom prst="rect">
            <a:avLst/>
          </a:prstGeom>
        </p:spPr>
      </p:pic>
    </p:spTree>
    <p:extLst>
      <p:ext uri="{BB962C8B-B14F-4D97-AF65-F5344CB8AC3E}">
        <p14:creationId xmlns:p14="http://schemas.microsoft.com/office/powerpoint/2010/main" val="339200671"/>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500" y="0"/>
            <a:ext cx="10284663" cy="6858000"/>
          </a:xfrm>
          <a:prstGeom prst="rect">
            <a:avLst/>
          </a:prstGeom>
        </p:spPr>
      </p:pic>
    </p:spTree>
    <p:extLst>
      <p:ext uri="{BB962C8B-B14F-4D97-AF65-F5344CB8AC3E}">
        <p14:creationId xmlns:p14="http://schemas.microsoft.com/office/powerpoint/2010/main" val="1984494518"/>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500" y="0"/>
            <a:ext cx="10284663" cy="6858000"/>
          </a:xfrm>
          <a:prstGeom prst="rect">
            <a:avLst/>
          </a:prstGeom>
        </p:spPr>
      </p:pic>
    </p:spTree>
    <p:extLst>
      <p:ext uri="{BB962C8B-B14F-4D97-AF65-F5344CB8AC3E}">
        <p14:creationId xmlns:p14="http://schemas.microsoft.com/office/powerpoint/2010/main" val="1433804321"/>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500" y="0"/>
            <a:ext cx="10284663" cy="6858000"/>
          </a:xfrm>
          <a:prstGeom prst="rect">
            <a:avLst/>
          </a:prstGeom>
        </p:spPr>
      </p:pic>
    </p:spTree>
    <p:extLst>
      <p:ext uri="{BB962C8B-B14F-4D97-AF65-F5344CB8AC3E}">
        <p14:creationId xmlns:p14="http://schemas.microsoft.com/office/powerpoint/2010/main" val="31040426"/>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500" y="0"/>
            <a:ext cx="10284663" cy="6858000"/>
          </a:xfrm>
          <a:prstGeom prst="rect">
            <a:avLst/>
          </a:prstGeom>
        </p:spPr>
      </p:pic>
    </p:spTree>
    <p:extLst>
      <p:ext uri="{BB962C8B-B14F-4D97-AF65-F5344CB8AC3E}">
        <p14:creationId xmlns:p14="http://schemas.microsoft.com/office/powerpoint/2010/main" val="1993517996"/>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437046579"/>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62200" y="0"/>
            <a:ext cx="7456036" cy="6858000"/>
          </a:xfrm>
          <a:prstGeom prst="rect">
            <a:avLst/>
          </a:prstGeom>
        </p:spPr>
      </p:pic>
    </p:spTree>
    <p:extLst>
      <p:ext uri="{BB962C8B-B14F-4D97-AF65-F5344CB8AC3E}">
        <p14:creationId xmlns:p14="http://schemas.microsoft.com/office/powerpoint/2010/main" val="718473446"/>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24301616"/>
      </p:ext>
    </p:extLst>
  </p:cSld>
  <p:clrMapOvr>
    <a:masterClrMapping/>
  </p:clrMapOvr>
  <mc:AlternateContent xmlns:mc="http://schemas.openxmlformats.org/markup-compatibility/2006" xmlns:p14="http://schemas.microsoft.com/office/powerpoint/2010/main">
    <mc:Choice Requires="p14">
      <p:transition spd="slow" p14:dur="3000" advClick="0" advTm="2000">
        <p:split orient="vert"/>
      </p:transition>
    </mc:Choice>
    <mc:Fallback xmlns="">
      <p:transition spd="slow" advClick="0" advTm="2000">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47800"/>
            <a:ext cx="12192000" cy="3956366"/>
          </a:xfrm>
          <a:prstGeom prst="rect">
            <a:avLst/>
          </a:prstGeom>
        </p:spPr>
      </p:pic>
    </p:spTree>
    <p:extLst>
      <p:ext uri="{BB962C8B-B14F-4D97-AF65-F5344CB8AC3E}">
        <p14:creationId xmlns:p14="http://schemas.microsoft.com/office/powerpoint/2010/main" val="1955342807"/>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9800" y="0"/>
            <a:ext cx="10293433" cy="6858000"/>
          </a:xfrm>
          <a:prstGeom prst="rect">
            <a:avLst/>
          </a:prstGeom>
        </p:spPr>
      </p:pic>
    </p:spTree>
    <p:extLst>
      <p:ext uri="{BB962C8B-B14F-4D97-AF65-F5344CB8AC3E}">
        <p14:creationId xmlns:p14="http://schemas.microsoft.com/office/powerpoint/2010/main" val="1403178285"/>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2500" y="0"/>
            <a:ext cx="10283786" cy="6858000"/>
          </a:xfrm>
          <a:prstGeom prst="rect">
            <a:avLst/>
          </a:prstGeom>
        </p:spPr>
      </p:pic>
    </p:spTree>
    <p:extLst>
      <p:ext uri="{BB962C8B-B14F-4D97-AF65-F5344CB8AC3E}">
        <p14:creationId xmlns:p14="http://schemas.microsoft.com/office/powerpoint/2010/main" val="1607351700"/>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500" y="0"/>
            <a:ext cx="10284062" cy="6858000"/>
          </a:xfrm>
          <a:prstGeom prst="rect">
            <a:avLst/>
          </a:prstGeom>
        </p:spPr>
      </p:pic>
    </p:spTree>
    <p:extLst>
      <p:ext uri="{BB962C8B-B14F-4D97-AF65-F5344CB8AC3E}">
        <p14:creationId xmlns:p14="http://schemas.microsoft.com/office/powerpoint/2010/main" val="2018964178"/>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805462660"/>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398568664"/>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090783997"/>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489074576"/>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4365517"/>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68000">
              <a:schemeClr val="accent2"/>
            </a:gs>
            <a:gs pos="88000">
              <a:schemeClr val="accent2"/>
            </a:gs>
            <a:gs pos="98000">
              <a:schemeClr val="accent2">
                <a:lumMod val="60000"/>
                <a:lumOff val="40000"/>
              </a:schemeClr>
            </a:gs>
            <a:gs pos="98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0309" y="246185"/>
            <a:ext cx="1395046" cy="1342732"/>
          </a:xfrm>
          <a:prstGeom prst="rect">
            <a:avLst/>
          </a:prstGeom>
        </p:spPr>
      </p:pic>
      <p:sp>
        <p:nvSpPr>
          <p:cNvPr id="3" name="TextBox 2"/>
          <p:cNvSpPr txBox="1"/>
          <p:nvPr/>
        </p:nvSpPr>
        <p:spPr>
          <a:xfrm>
            <a:off x="2168769" y="644768"/>
            <a:ext cx="8534400" cy="2308324"/>
          </a:xfrm>
          <a:prstGeom prst="rect">
            <a:avLst/>
          </a:prstGeom>
          <a:noFill/>
        </p:spPr>
        <p:txBody>
          <a:bodyPr wrap="square" rtlCol="0">
            <a:spAutoFit/>
          </a:bodyPr>
          <a:lstStyle/>
          <a:p>
            <a:r>
              <a:rPr lang="en-US" dirty="0" err="1">
                <a:solidFill>
                  <a:schemeClr val="accent2">
                    <a:lumMod val="40000"/>
                    <a:lumOff val="60000"/>
                  </a:schemeClr>
                </a:solidFill>
                <a:latin typeface="Helvetica" charset="0"/>
              </a:rPr>
              <a:t>MaxWood</a:t>
            </a:r>
            <a:r>
              <a:rPr lang="en-US" dirty="0">
                <a:solidFill>
                  <a:schemeClr val="accent2">
                    <a:lumMod val="40000"/>
                    <a:lumOff val="60000"/>
                  </a:schemeClr>
                </a:solidFill>
                <a:latin typeface="Helvetica" charset="0"/>
              </a:rPr>
              <a:t> Co. was born out of a retired musician’s desire to continue living creatively without traveling in a van 10 months out of the year. After 10 years of filling gaps in touring by making a buck in the more crude elements of building, I found myself working in woodshops for different industries including high fashion show rooms, sports action trade show builds</a:t>
            </a:r>
            <a:r>
              <a:rPr lang="en-US" dirty="0" smtClean="0">
                <a:solidFill>
                  <a:schemeClr val="accent2">
                    <a:lumMod val="40000"/>
                    <a:lumOff val="60000"/>
                  </a:schemeClr>
                </a:solidFill>
                <a:latin typeface="Helvetica" charset="0"/>
              </a:rPr>
              <a:t>, </a:t>
            </a:r>
            <a:r>
              <a:rPr lang="en-US" dirty="0">
                <a:solidFill>
                  <a:schemeClr val="accent2">
                    <a:lumMod val="40000"/>
                    <a:lumOff val="60000"/>
                  </a:schemeClr>
                </a:solidFill>
                <a:latin typeface="Helvetica" charset="0"/>
              </a:rPr>
              <a:t>creative installations, and restaurant builds. Through this journey I became accustomed to different aesthetics spanning from rustic to ultra sleek modern. In this, I found a great love for high end furniture design, and a conscious, well thought out approach to building and presentation. </a:t>
            </a:r>
          </a:p>
        </p:txBody>
      </p:sp>
      <p:sp>
        <p:nvSpPr>
          <p:cNvPr id="4" name="TextBox 3"/>
          <p:cNvSpPr txBox="1"/>
          <p:nvPr/>
        </p:nvSpPr>
        <p:spPr>
          <a:xfrm>
            <a:off x="5322277" y="3528645"/>
            <a:ext cx="6646984" cy="2862322"/>
          </a:xfrm>
          <a:prstGeom prst="rect">
            <a:avLst/>
          </a:prstGeom>
          <a:noFill/>
        </p:spPr>
        <p:txBody>
          <a:bodyPr wrap="square" rtlCol="0">
            <a:spAutoFit/>
          </a:bodyPr>
          <a:lstStyle/>
          <a:p>
            <a:r>
              <a:rPr lang="en-US" dirty="0">
                <a:solidFill>
                  <a:schemeClr val="accent2">
                    <a:lumMod val="40000"/>
                    <a:lumOff val="60000"/>
                  </a:schemeClr>
                </a:solidFill>
                <a:latin typeface="Helvetica" charset="0"/>
              </a:rPr>
              <a:t>With a clear direction, I took the plunge, and started amassing tools for a 150 square foot carriage house in my humble San Diego backyard. From here began the great challenge of delivering an increasingly more demanding product in both scale and quality. In the span of </a:t>
            </a:r>
            <a:r>
              <a:rPr lang="en-US" dirty="0" smtClean="0">
                <a:solidFill>
                  <a:schemeClr val="accent2">
                    <a:lumMod val="40000"/>
                    <a:lumOff val="60000"/>
                  </a:schemeClr>
                </a:solidFill>
                <a:latin typeface="Helvetica" charset="0"/>
              </a:rPr>
              <a:t>three </a:t>
            </a:r>
            <a:r>
              <a:rPr lang="en-US" dirty="0">
                <a:solidFill>
                  <a:schemeClr val="accent2">
                    <a:lumMod val="40000"/>
                    <a:lumOff val="60000"/>
                  </a:schemeClr>
                </a:solidFill>
                <a:latin typeface="Helvetica" charset="0"/>
              </a:rPr>
              <a:t>years </a:t>
            </a:r>
            <a:r>
              <a:rPr lang="en-US" dirty="0" err="1">
                <a:solidFill>
                  <a:schemeClr val="accent2">
                    <a:lumMod val="40000"/>
                    <a:lumOff val="60000"/>
                  </a:schemeClr>
                </a:solidFill>
                <a:latin typeface="Helvetica" charset="0"/>
              </a:rPr>
              <a:t>MaxWood</a:t>
            </a:r>
            <a:r>
              <a:rPr lang="en-US" dirty="0">
                <a:solidFill>
                  <a:schemeClr val="accent2">
                    <a:lumMod val="40000"/>
                    <a:lumOff val="60000"/>
                  </a:schemeClr>
                </a:solidFill>
                <a:latin typeface="Helvetica" charset="0"/>
              </a:rPr>
              <a:t> Co. has grown from my garage, to a </a:t>
            </a:r>
            <a:r>
              <a:rPr lang="en-US" dirty="0" smtClean="0">
                <a:solidFill>
                  <a:schemeClr val="accent2">
                    <a:lumMod val="40000"/>
                    <a:lumOff val="60000"/>
                  </a:schemeClr>
                </a:solidFill>
                <a:latin typeface="Helvetica" charset="0"/>
              </a:rPr>
              <a:t>2,500 </a:t>
            </a:r>
            <a:r>
              <a:rPr lang="en-US" dirty="0">
                <a:solidFill>
                  <a:schemeClr val="accent2">
                    <a:lumMod val="40000"/>
                    <a:lumOff val="60000"/>
                  </a:schemeClr>
                </a:solidFill>
                <a:latin typeface="Helvetica" charset="0"/>
              </a:rPr>
              <a:t>square foot shared shop, to what is now our own fully operational </a:t>
            </a:r>
            <a:r>
              <a:rPr lang="en-US" dirty="0" smtClean="0">
                <a:solidFill>
                  <a:schemeClr val="accent2">
                    <a:lumMod val="40000"/>
                    <a:lumOff val="60000"/>
                  </a:schemeClr>
                </a:solidFill>
                <a:latin typeface="Helvetica" charset="0"/>
              </a:rPr>
              <a:t>5,000 </a:t>
            </a:r>
            <a:r>
              <a:rPr lang="en-US" dirty="0">
                <a:solidFill>
                  <a:schemeClr val="accent2">
                    <a:lumMod val="40000"/>
                    <a:lumOff val="60000"/>
                  </a:schemeClr>
                </a:solidFill>
                <a:latin typeface="Helvetica" charset="0"/>
              </a:rPr>
              <a:t>square foot multi-media shop. We maintain a small staff, each knowledgeable, and a force in their own right. Somehow it still manages to feel small at times. </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884" y="3528645"/>
            <a:ext cx="4659923" cy="3106615"/>
          </a:xfrm>
          <a:prstGeom prst="rect">
            <a:avLst/>
          </a:prstGeom>
          <a:effectLst>
            <a:softEdge rad="63500"/>
          </a:effectLst>
        </p:spPr>
      </p:pic>
    </p:spTree>
    <p:extLst>
      <p:ext uri="{BB962C8B-B14F-4D97-AF65-F5344CB8AC3E}">
        <p14:creationId xmlns:p14="http://schemas.microsoft.com/office/powerpoint/2010/main" val="1279508854"/>
      </p:ext>
    </p:extLst>
  </p:cSld>
  <p:clrMapOvr>
    <a:masterClrMapping/>
  </p:clrMapOvr>
  <mc:AlternateContent xmlns:mc="http://schemas.openxmlformats.org/markup-compatibility/2006" xmlns:p14="http://schemas.microsoft.com/office/powerpoint/2010/main">
    <mc:Choice Requires="p14">
      <p:transition spd="slow" p14:dur="2000" advClick="0" advTm="40000">
        <p:fade/>
      </p:transition>
    </mc:Choice>
    <mc:Fallback xmlns="">
      <p:transition spd="slow" advClick="0" advTm="40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9000">
              <a:schemeClr val="accent2"/>
            </a:gs>
            <a:gs pos="88000">
              <a:schemeClr val="accent2"/>
            </a:gs>
            <a:gs pos="98000">
              <a:schemeClr val="accent2">
                <a:lumMod val="60000"/>
                <a:lumOff val="40000"/>
              </a:schemeClr>
            </a:gs>
            <a:gs pos="100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903873" cy="6858000"/>
          </a:xfrm>
          <a:prstGeom prst="rect">
            <a:avLst/>
          </a:prstGeom>
        </p:spPr>
      </p:pic>
      <p:sp>
        <p:nvSpPr>
          <p:cNvPr id="5" name="TextBox 4"/>
          <p:cNvSpPr txBox="1"/>
          <p:nvPr/>
        </p:nvSpPr>
        <p:spPr>
          <a:xfrm>
            <a:off x="6915260" y="-284990"/>
            <a:ext cx="4358886" cy="1569660"/>
          </a:xfrm>
          <a:prstGeom prst="rect">
            <a:avLst/>
          </a:prstGeom>
          <a:noFill/>
        </p:spPr>
        <p:txBody>
          <a:bodyPr wrap="none" rtlCol="0">
            <a:spAutoFit/>
          </a:bodyPr>
          <a:lstStyle/>
          <a:p>
            <a:r>
              <a:rPr lang="en-US" sz="9600" dirty="0" smtClean="0">
                <a:solidFill>
                  <a:schemeClr val="accent2">
                    <a:lumMod val="60000"/>
                    <a:lumOff val="40000"/>
                  </a:schemeClr>
                </a:solidFill>
                <a:latin typeface="Helvetica" charset="0"/>
              </a:rPr>
              <a:t>premier</a:t>
            </a:r>
            <a:endParaRPr lang="en-US" sz="9600" dirty="0">
              <a:solidFill>
                <a:schemeClr val="accent2">
                  <a:lumMod val="60000"/>
                  <a:lumOff val="40000"/>
                </a:schemeClr>
              </a:solidFill>
              <a:latin typeface="Helvetica" charset="0"/>
            </a:endParaRPr>
          </a:p>
        </p:txBody>
      </p:sp>
      <p:sp>
        <p:nvSpPr>
          <p:cNvPr id="6" name="Rectangle 5"/>
          <p:cNvSpPr/>
          <p:nvPr/>
        </p:nvSpPr>
        <p:spPr>
          <a:xfrm>
            <a:off x="7129761" y="889474"/>
            <a:ext cx="4746660" cy="1323439"/>
          </a:xfrm>
          <a:prstGeom prst="rect">
            <a:avLst/>
          </a:prstGeom>
        </p:spPr>
        <p:txBody>
          <a:bodyPr wrap="square">
            <a:spAutoFit/>
          </a:bodyPr>
          <a:lstStyle/>
          <a:p>
            <a:r>
              <a:rPr lang="en-US" sz="8000" dirty="0" smtClean="0">
                <a:solidFill>
                  <a:schemeClr val="accent2">
                    <a:lumMod val="60000"/>
                    <a:lumOff val="40000"/>
                  </a:schemeClr>
                </a:solidFill>
              </a:rPr>
              <a:t>dispensary</a:t>
            </a:r>
            <a:endParaRPr lang="en-US" sz="8000" dirty="0">
              <a:solidFill>
                <a:schemeClr val="accent2">
                  <a:lumMod val="60000"/>
                  <a:lumOff val="40000"/>
                </a:schemeClr>
              </a:solidFill>
            </a:endParaRPr>
          </a:p>
        </p:txBody>
      </p:sp>
      <p:sp>
        <p:nvSpPr>
          <p:cNvPr id="8" name="Rectangle 7"/>
          <p:cNvSpPr/>
          <p:nvPr/>
        </p:nvSpPr>
        <p:spPr>
          <a:xfrm>
            <a:off x="7129761" y="1671705"/>
            <a:ext cx="5284978" cy="2400657"/>
          </a:xfrm>
          <a:prstGeom prst="rect">
            <a:avLst/>
          </a:prstGeom>
        </p:spPr>
        <p:txBody>
          <a:bodyPr wrap="square">
            <a:spAutoFit/>
          </a:bodyPr>
          <a:lstStyle/>
          <a:p>
            <a:r>
              <a:rPr lang="en-US" sz="15000" dirty="0" smtClean="0">
                <a:solidFill>
                  <a:schemeClr val="accent2">
                    <a:lumMod val="60000"/>
                    <a:lumOff val="40000"/>
                  </a:schemeClr>
                </a:solidFill>
              </a:rPr>
              <a:t>design</a:t>
            </a:r>
            <a:endParaRPr lang="en-US" sz="15000" dirty="0">
              <a:solidFill>
                <a:schemeClr val="accent2">
                  <a:lumMod val="60000"/>
                  <a:lumOff val="40000"/>
                </a:schemeClr>
              </a:solidFill>
            </a:endParaRPr>
          </a:p>
        </p:txBody>
      </p:sp>
      <p:sp>
        <p:nvSpPr>
          <p:cNvPr id="9" name="Rectangle 8"/>
          <p:cNvSpPr/>
          <p:nvPr/>
        </p:nvSpPr>
        <p:spPr>
          <a:xfrm>
            <a:off x="7356268" y="3361562"/>
            <a:ext cx="3917878" cy="1938992"/>
          </a:xfrm>
          <a:prstGeom prst="rect">
            <a:avLst/>
          </a:prstGeom>
        </p:spPr>
        <p:txBody>
          <a:bodyPr wrap="square">
            <a:spAutoFit/>
          </a:bodyPr>
          <a:lstStyle/>
          <a:p>
            <a:r>
              <a:rPr lang="en-US" sz="12000" dirty="0" smtClean="0">
                <a:solidFill>
                  <a:schemeClr val="accent2">
                    <a:lumMod val="60000"/>
                    <a:lumOff val="40000"/>
                  </a:schemeClr>
                </a:solidFill>
              </a:rPr>
              <a:t>builds</a:t>
            </a:r>
            <a:endParaRPr lang="en-US" sz="12000" dirty="0">
              <a:solidFill>
                <a:schemeClr val="accent2">
                  <a:lumMod val="60000"/>
                  <a:lumOff val="40000"/>
                </a:schemeClr>
              </a:solidFill>
            </a:endParaRPr>
          </a:p>
        </p:txBody>
      </p:sp>
      <p:sp>
        <p:nvSpPr>
          <p:cNvPr id="11" name="Rectangle 10"/>
          <p:cNvSpPr/>
          <p:nvPr/>
        </p:nvSpPr>
        <p:spPr>
          <a:xfrm>
            <a:off x="6915260" y="4459397"/>
            <a:ext cx="5284978" cy="2246769"/>
          </a:xfrm>
          <a:prstGeom prst="rect">
            <a:avLst/>
          </a:prstGeom>
        </p:spPr>
        <p:txBody>
          <a:bodyPr wrap="square">
            <a:spAutoFit/>
          </a:bodyPr>
          <a:lstStyle/>
          <a:p>
            <a:r>
              <a:rPr lang="en-US" sz="14000" dirty="0" smtClean="0">
                <a:solidFill>
                  <a:schemeClr val="accent2">
                    <a:lumMod val="60000"/>
                    <a:lumOff val="40000"/>
                  </a:schemeClr>
                </a:solidFill>
              </a:rPr>
              <a:t>installs</a:t>
            </a:r>
            <a:endParaRPr lang="en-US" sz="14000" dirty="0">
              <a:solidFill>
                <a:schemeClr val="accent2">
                  <a:lumMod val="60000"/>
                  <a:lumOff val="40000"/>
                </a:schemeClr>
              </a:solidFill>
            </a:endParaRPr>
          </a:p>
        </p:txBody>
      </p:sp>
    </p:spTree>
    <p:extLst>
      <p:ext uri="{BB962C8B-B14F-4D97-AF65-F5344CB8AC3E}">
        <p14:creationId xmlns:p14="http://schemas.microsoft.com/office/powerpoint/2010/main" val="1623061846"/>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2000"/>
                                        <p:tgtEl>
                                          <p:spTgt spid="8">
                                            <p:txEl>
                                              <p:pRg st="0" end="0"/>
                                            </p:txEl>
                                          </p:spTgt>
                                        </p:tgtEl>
                                      </p:cBhvr>
                                    </p:animEffect>
                                  </p:childTnLst>
                                </p:cTn>
                              </p:par>
                            </p:childTnLst>
                          </p:cTn>
                        </p:par>
                        <p:par>
                          <p:cTn id="8" fill="hold">
                            <p:stCondLst>
                              <p:cond delay="3000"/>
                            </p:stCondLst>
                            <p:childTnLst>
                              <p:par>
                                <p:cTn id="9" presetID="9" presetClass="entr" presetSubtype="0" fill="hold"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dissolve">
                                      <p:cBhvr>
                                        <p:cTn id="11" dur="2000"/>
                                        <p:tgtEl>
                                          <p:spTgt spid="9">
                                            <p:txEl>
                                              <p:pRg st="0" end="0"/>
                                            </p:txEl>
                                          </p:spTgt>
                                        </p:tgtEl>
                                      </p:cBhvr>
                                    </p:animEffect>
                                  </p:childTnLst>
                                </p:cTn>
                              </p:par>
                            </p:childTnLst>
                          </p:cTn>
                        </p:par>
                        <p:par>
                          <p:cTn id="12" fill="hold">
                            <p:stCondLst>
                              <p:cond delay="5000"/>
                            </p:stCondLst>
                            <p:childTnLst>
                              <p:par>
                                <p:cTn id="13" presetID="9" presetClass="entr" presetSubtype="0" fill="hold" nodeType="afterEffect">
                                  <p:stCondLst>
                                    <p:cond delay="100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dissolve">
                                      <p:cBhvr>
                                        <p:cTn id="15"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68000">
              <a:schemeClr val="accent2"/>
            </a:gs>
            <a:gs pos="88000">
              <a:schemeClr val="accent2"/>
            </a:gs>
            <a:gs pos="98000">
              <a:schemeClr val="accent2">
                <a:lumMod val="60000"/>
                <a:lumOff val="40000"/>
              </a:schemeClr>
            </a:gs>
            <a:gs pos="98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3416" y="211016"/>
            <a:ext cx="1303241" cy="1254370"/>
          </a:xfrm>
          <a:prstGeom prst="rect">
            <a:avLst/>
          </a:prstGeom>
        </p:spPr>
      </p:pic>
      <p:sp>
        <p:nvSpPr>
          <p:cNvPr id="3" name="TextBox 2"/>
          <p:cNvSpPr txBox="1"/>
          <p:nvPr/>
        </p:nvSpPr>
        <p:spPr>
          <a:xfrm>
            <a:off x="2942492" y="944603"/>
            <a:ext cx="7326923" cy="1754326"/>
          </a:xfrm>
          <a:prstGeom prst="rect">
            <a:avLst/>
          </a:prstGeom>
          <a:noFill/>
        </p:spPr>
        <p:txBody>
          <a:bodyPr wrap="square" rtlCol="0">
            <a:spAutoFit/>
          </a:bodyPr>
          <a:lstStyle/>
          <a:p>
            <a:r>
              <a:rPr lang="en-US" dirty="0">
                <a:solidFill>
                  <a:schemeClr val="accent2">
                    <a:lumMod val="40000"/>
                    <a:lumOff val="60000"/>
                  </a:schemeClr>
                </a:solidFill>
                <a:latin typeface="Helvetica" charset="0"/>
              </a:rPr>
              <a:t>Each year </a:t>
            </a:r>
            <a:r>
              <a:rPr lang="en-US" dirty="0" err="1">
                <a:solidFill>
                  <a:schemeClr val="accent2">
                    <a:lumMod val="40000"/>
                    <a:lumOff val="60000"/>
                  </a:schemeClr>
                </a:solidFill>
                <a:latin typeface="Helvetica" charset="0"/>
              </a:rPr>
              <a:t>MaxWood</a:t>
            </a:r>
            <a:r>
              <a:rPr lang="en-US" dirty="0">
                <a:solidFill>
                  <a:schemeClr val="accent2">
                    <a:lumMod val="40000"/>
                    <a:lumOff val="60000"/>
                  </a:schemeClr>
                </a:solidFill>
                <a:latin typeface="Helvetica" charset="0"/>
              </a:rPr>
              <a:t> Co. has been in operation has had some type of theme. The garage was the incubation period. The shared space was fueled with boots on the ground style hard work. 2015 was carried by great opportunities and the desire to deliver 110</a:t>
            </a:r>
            <a:r>
              <a:rPr lang="en-US" dirty="0" smtClean="0">
                <a:solidFill>
                  <a:schemeClr val="accent2">
                    <a:lumMod val="40000"/>
                    <a:lumOff val="60000"/>
                  </a:schemeClr>
                </a:solidFill>
                <a:latin typeface="Helvetica" charset="0"/>
              </a:rPr>
              <a:t>%. It was </a:t>
            </a:r>
            <a:r>
              <a:rPr lang="en-US" dirty="0">
                <a:solidFill>
                  <a:schemeClr val="accent2">
                    <a:lumMod val="40000"/>
                    <a:lumOff val="60000"/>
                  </a:schemeClr>
                </a:solidFill>
                <a:latin typeface="Helvetica" charset="0"/>
              </a:rPr>
              <a:t>reactionary, chaotic, and successful. Our output jumped 10 times from that of the year before. </a:t>
            </a:r>
          </a:p>
        </p:txBody>
      </p:sp>
      <p:sp>
        <p:nvSpPr>
          <p:cNvPr id="4" name="TextBox 3"/>
          <p:cNvSpPr txBox="1"/>
          <p:nvPr/>
        </p:nvSpPr>
        <p:spPr>
          <a:xfrm>
            <a:off x="4876800" y="3276601"/>
            <a:ext cx="6986954" cy="1477328"/>
          </a:xfrm>
          <a:prstGeom prst="rect">
            <a:avLst/>
          </a:prstGeom>
          <a:noFill/>
        </p:spPr>
        <p:txBody>
          <a:bodyPr wrap="square" rtlCol="0">
            <a:spAutoFit/>
          </a:bodyPr>
          <a:lstStyle/>
          <a:p>
            <a:r>
              <a:rPr lang="en-US" dirty="0">
                <a:solidFill>
                  <a:schemeClr val="accent2">
                    <a:lumMod val="40000"/>
                    <a:lumOff val="60000"/>
                  </a:schemeClr>
                </a:solidFill>
                <a:latin typeface="Helvetica" charset="0"/>
              </a:rPr>
              <a:t>2016 is the year of focus. The key elements are in place. The clients are happy, and our staff is inspired. We are building our in-house design capabilities, and focusing more energy into our own product design which will be displayed in our show room that is currently underway on Adams Avenue in San Diego, CA. </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885" y="3276601"/>
            <a:ext cx="4299438" cy="2866292"/>
          </a:xfrm>
          <a:prstGeom prst="rect">
            <a:avLst/>
          </a:prstGeom>
          <a:effectLst>
            <a:softEdge rad="63500"/>
          </a:effectLst>
        </p:spPr>
      </p:pic>
    </p:spTree>
    <p:extLst>
      <p:ext uri="{BB962C8B-B14F-4D97-AF65-F5344CB8AC3E}">
        <p14:creationId xmlns:p14="http://schemas.microsoft.com/office/powerpoint/2010/main" val="1527301758"/>
      </p:ext>
    </p:extLst>
  </p:cSld>
  <p:clrMapOvr>
    <a:masterClrMapping/>
  </p:clrMapOvr>
  <mc:AlternateContent xmlns:mc="http://schemas.openxmlformats.org/markup-compatibility/2006" xmlns:p14="http://schemas.microsoft.com/office/powerpoint/2010/main">
    <mc:Choice Requires="p14">
      <p:transition spd="slow" p14:dur="2000" advClick="0" advTm="18000">
        <p:fade/>
      </p:transition>
    </mc:Choice>
    <mc:Fallback xmlns="">
      <p:transition spd="slow" advClick="0" advTm="18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68000">
              <a:schemeClr val="accent2"/>
            </a:gs>
            <a:gs pos="88000">
              <a:schemeClr val="accent2"/>
            </a:gs>
            <a:gs pos="98000">
              <a:schemeClr val="accent2">
                <a:lumMod val="60000"/>
                <a:lumOff val="40000"/>
              </a:schemeClr>
            </a:gs>
            <a:gs pos="98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3417" y="211016"/>
            <a:ext cx="1289538" cy="1241180"/>
          </a:xfrm>
          <a:prstGeom prst="rect">
            <a:avLst/>
          </a:prstGeom>
        </p:spPr>
      </p:pic>
      <p:sp>
        <p:nvSpPr>
          <p:cNvPr id="3" name="TextBox 2"/>
          <p:cNvSpPr txBox="1"/>
          <p:nvPr/>
        </p:nvSpPr>
        <p:spPr>
          <a:xfrm>
            <a:off x="1992923" y="1949493"/>
            <a:ext cx="1351652" cy="369332"/>
          </a:xfrm>
          <a:prstGeom prst="rect">
            <a:avLst/>
          </a:prstGeom>
          <a:noFill/>
        </p:spPr>
        <p:txBody>
          <a:bodyPr wrap="none" rtlCol="0">
            <a:spAutoFit/>
          </a:bodyPr>
          <a:lstStyle/>
          <a:p>
            <a:r>
              <a:rPr lang="en-US" dirty="0" smtClean="0">
                <a:solidFill>
                  <a:schemeClr val="accent2">
                    <a:lumMod val="40000"/>
                    <a:lumOff val="60000"/>
                  </a:schemeClr>
                </a:solidFill>
                <a:latin typeface="Helvetica" charset="0"/>
              </a:rPr>
              <a:t>Contact us:</a:t>
            </a:r>
            <a:endParaRPr lang="en-US" dirty="0">
              <a:solidFill>
                <a:schemeClr val="accent2">
                  <a:lumMod val="40000"/>
                  <a:lumOff val="60000"/>
                </a:schemeClr>
              </a:solidFill>
              <a:latin typeface="Helvetica" charset="0"/>
            </a:endParaRPr>
          </a:p>
        </p:txBody>
      </p:sp>
      <p:sp>
        <p:nvSpPr>
          <p:cNvPr id="4" name="TextBox 3"/>
          <p:cNvSpPr txBox="1"/>
          <p:nvPr/>
        </p:nvSpPr>
        <p:spPr>
          <a:xfrm>
            <a:off x="5067868" y="2318825"/>
            <a:ext cx="2403607" cy="2862322"/>
          </a:xfrm>
          <a:prstGeom prst="rect">
            <a:avLst/>
          </a:prstGeom>
          <a:noFill/>
        </p:spPr>
        <p:txBody>
          <a:bodyPr wrap="none" rtlCol="0">
            <a:spAutoFit/>
          </a:bodyPr>
          <a:lstStyle/>
          <a:p>
            <a:r>
              <a:rPr lang="en-US" dirty="0" err="1" smtClean="0">
                <a:solidFill>
                  <a:schemeClr val="accent2">
                    <a:lumMod val="40000"/>
                    <a:lumOff val="60000"/>
                  </a:schemeClr>
                </a:solidFill>
                <a:latin typeface="Helvetica" charset="0"/>
              </a:rPr>
              <a:t>MaxWood</a:t>
            </a:r>
            <a:r>
              <a:rPr lang="en-US" dirty="0" smtClean="0">
                <a:solidFill>
                  <a:schemeClr val="accent2">
                    <a:lumMod val="40000"/>
                    <a:lumOff val="60000"/>
                  </a:schemeClr>
                </a:solidFill>
                <a:latin typeface="Helvetica" charset="0"/>
              </a:rPr>
              <a:t> Co.</a:t>
            </a:r>
          </a:p>
          <a:p>
            <a:endParaRPr lang="en-US" dirty="0">
              <a:solidFill>
                <a:schemeClr val="accent2">
                  <a:lumMod val="40000"/>
                  <a:lumOff val="60000"/>
                </a:schemeClr>
              </a:solidFill>
              <a:latin typeface="Helvetica" charset="0"/>
            </a:endParaRPr>
          </a:p>
          <a:p>
            <a:r>
              <a:rPr lang="en-US" dirty="0" err="1" smtClean="0">
                <a:solidFill>
                  <a:schemeClr val="accent2">
                    <a:lumMod val="40000"/>
                    <a:lumOff val="60000"/>
                  </a:schemeClr>
                </a:solidFill>
                <a:latin typeface="Helvetica" charset="0"/>
              </a:rPr>
              <a:t>maxwood.co</a:t>
            </a:r>
            <a:endParaRPr lang="en-US" dirty="0" smtClean="0">
              <a:solidFill>
                <a:schemeClr val="accent2">
                  <a:lumMod val="40000"/>
                  <a:lumOff val="60000"/>
                </a:schemeClr>
              </a:solidFill>
              <a:latin typeface="Helvetica" charset="0"/>
            </a:endParaRPr>
          </a:p>
          <a:p>
            <a:endParaRPr lang="en-US" dirty="0" smtClean="0">
              <a:solidFill>
                <a:schemeClr val="accent2">
                  <a:lumMod val="40000"/>
                  <a:lumOff val="60000"/>
                </a:schemeClr>
              </a:solidFill>
              <a:latin typeface="Helvetica" charset="0"/>
            </a:endParaRPr>
          </a:p>
          <a:p>
            <a:r>
              <a:rPr lang="en-US" dirty="0" smtClean="0">
                <a:solidFill>
                  <a:schemeClr val="accent2">
                    <a:lumMod val="40000"/>
                    <a:lumOff val="60000"/>
                  </a:schemeClr>
                </a:solidFill>
                <a:latin typeface="Helvetica" charset="0"/>
              </a:rPr>
              <a:t>3358 F. Street</a:t>
            </a:r>
          </a:p>
          <a:p>
            <a:r>
              <a:rPr lang="en-US" dirty="0" smtClean="0">
                <a:solidFill>
                  <a:schemeClr val="accent2">
                    <a:lumMod val="40000"/>
                    <a:lumOff val="60000"/>
                  </a:schemeClr>
                </a:solidFill>
                <a:latin typeface="Helvetica" charset="0"/>
              </a:rPr>
              <a:t>San Diego, CA 92102</a:t>
            </a:r>
          </a:p>
          <a:p>
            <a:endParaRPr lang="en-US" dirty="0">
              <a:solidFill>
                <a:schemeClr val="accent2">
                  <a:lumMod val="40000"/>
                  <a:lumOff val="60000"/>
                </a:schemeClr>
              </a:solidFill>
              <a:latin typeface="Helvetica" charset="0"/>
            </a:endParaRPr>
          </a:p>
          <a:p>
            <a:r>
              <a:rPr lang="en-US" dirty="0" smtClean="0">
                <a:solidFill>
                  <a:schemeClr val="accent2">
                    <a:lumMod val="40000"/>
                    <a:lumOff val="60000"/>
                  </a:schemeClr>
                </a:solidFill>
                <a:latin typeface="Helvetica" charset="0"/>
              </a:rPr>
              <a:t>510-541-1487</a:t>
            </a:r>
          </a:p>
          <a:p>
            <a:endParaRPr lang="en-US" dirty="0" smtClean="0">
              <a:solidFill>
                <a:schemeClr val="accent2">
                  <a:lumMod val="40000"/>
                  <a:lumOff val="60000"/>
                </a:schemeClr>
              </a:solidFill>
              <a:latin typeface="Helvetica" charset="0"/>
            </a:endParaRPr>
          </a:p>
          <a:p>
            <a:r>
              <a:rPr lang="en-US" dirty="0" err="1" smtClean="0">
                <a:solidFill>
                  <a:schemeClr val="accent2">
                    <a:lumMod val="40000"/>
                    <a:lumOff val="60000"/>
                  </a:schemeClr>
                </a:solidFill>
                <a:latin typeface="Helvetica" charset="0"/>
              </a:rPr>
              <a:t>info@maxwood.co</a:t>
            </a:r>
            <a:endParaRPr lang="en-US" dirty="0">
              <a:solidFill>
                <a:schemeClr val="accent2">
                  <a:lumMod val="40000"/>
                  <a:lumOff val="60000"/>
                </a:schemeClr>
              </a:solidFill>
              <a:latin typeface="Helvetica" charset="0"/>
            </a:endParaRPr>
          </a:p>
        </p:txBody>
      </p:sp>
    </p:spTree>
    <p:extLst>
      <p:ext uri="{BB962C8B-B14F-4D97-AF65-F5344CB8AC3E}">
        <p14:creationId xmlns:p14="http://schemas.microsoft.com/office/powerpoint/2010/main" val="138796400"/>
      </p:ext>
    </p:extLst>
  </p:cSld>
  <p:clrMapOvr>
    <a:masterClrMapping/>
  </p:clrMapOvr>
  <mc:AlternateContent xmlns:mc="http://schemas.openxmlformats.org/markup-compatibility/2006" xmlns:p14="http://schemas.microsoft.com/office/powerpoint/2010/main">
    <mc:Choice Requires="p14">
      <p:transition spd="slow" p14:dur="2000" advClick="0">
        <p:fade/>
      </p:transition>
    </mc:Choice>
    <mc:Fallback xmlns="">
      <p:transition spd="slow" advClick="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78723" y="339969"/>
            <a:ext cx="6043246" cy="6043246"/>
          </a:xfrm>
          <a:prstGeom prst="rect">
            <a:avLst/>
          </a:prstGeom>
        </p:spPr>
      </p:pic>
    </p:spTree>
    <p:extLst>
      <p:ext uri="{BB962C8B-B14F-4D97-AF65-F5344CB8AC3E}">
        <p14:creationId xmlns:p14="http://schemas.microsoft.com/office/powerpoint/2010/main" val="1912450090"/>
      </p:ext>
    </p:extLst>
  </p:cSld>
  <p:clrMapOvr>
    <a:masterClrMapping/>
  </p:clrMapOvr>
  <mc:AlternateContent xmlns:mc="http://schemas.openxmlformats.org/markup-compatibility/2006" xmlns:p14="http://schemas.microsoft.com/office/powerpoint/2010/main">
    <mc:Choice Requires="p14">
      <p:transition spd="slow" p14:dur="3000" advClick="0" advTm="2000">
        <p14:flip dir="r"/>
      </p:transition>
    </mc:Choice>
    <mc:Fallback xmlns="">
      <p:transition spd="slow" advClick="0" advTm="2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12800"/>
            <a:ext cx="12192000" cy="5214851"/>
          </a:xfrm>
          <a:prstGeom prst="rect">
            <a:avLst/>
          </a:prstGeom>
        </p:spPr>
      </p:pic>
    </p:spTree>
    <p:extLst>
      <p:ext uri="{BB962C8B-B14F-4D97-AF65-F5344CB8AC3E}">
        <p14:creationId xmlns:p14="http://schemas.microsoft.com/office/powerpoint/2010/main" val="296254803"/>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7400" y="0"/>
            <a:ext cx="10610127" cy="6858000"/>
          </a:xfrm>
          <a:prstGeom prst="rect">
            <a:avLst/>
          </a:prstGeom>
        </p:spPr>
      </p:pic>
    </p:spTree>
    <p:extLst>
      <p:ext uri="{BB962C8B-B14F-4D97-AF65-F5344CB8AC3E}">
        <p14:creationId xmlns:p14="http://schemas.microsoft.com/office/powerpoint/2010/main" val="1028441686"/>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3500"/>
            <a:ext cx="12192000" cy="6716684"/>
          </a:xfrm>
          <a:prstGeom prst="rect">
            <a:avLst/>
          </a:prstGeom>
        </p:spPr>
      </p:pic>
    </p:spTree>
    <p:extLst>
      <p:ext uri="{BB962C8B-B14F-4D97-AF65-F5344CB8AC3E}">
        <p14:creationId xmlns:p14="http://schemas.microsoft.com/office/powerpoint/2010/main" val="913905687"/>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9700" y="0"/>
            <a:ext cx="11889362" cy="6858000"/>
          </a:xfrm>
          <a:prstGeom prst="rect">
            <a:avLst/>
          </a:prstGeom>
        </p:spPr>
      </p:pic>
    </p:spTree>
    <p:extLst>
      <p:ext uri="{BB962C8B-B14F-4D97-AF65-F5344CB8AC3E}">
        <p14:creationId xmlns:p14="http://schemas.microsoft.com/office/powerpoint/2010/main" val="175037504"/>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500" y="0"/>
            <a:ext cx="10284663" cy="6858000"/>
          </a:xfrm>
          <a:prstGeom prst="rect">
            <a:avLst/>
          </a:prstGeom>
        </p:spPr>
      </p:pic>
    </p:spTree>
    <p:extLst>
      <p:ext uri="{BB962C8B-B14F-4D97-AF65-F5344CB8AC3E}">
        <p14:creationId xmlns:p14="http://schemas.microsoft.com/office/powerpoint/2010/main" val="1301663749"/>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4220</TotalTime>
  <Words>388</Words>
  <Application>Microsoft Macintosh PowerPoint</Application>
  <PresentationFormat>Widescreen</PresentationFormat>
  <Paragraphs>21</Paragraphs>
  <Slides>31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Calibri</vt:lpstr>
      <vt:lpstr>Calibri Light</vt:lpstr>
      <vt:lpstr>Helvetica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62</cp:revision>
  <dcterms:created xsi:type="dcterms:W3CDTF">2016-02-22T20:15:36Z</dcterms:created>
  <dcterms:modified xsi:type="dcterms:W3CDTF">2016-04-11T22:02:44Z</dcterms:modified>
</cp:coreProperties>
</file>